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0"/>
  </p:notesMasterIdLst>
  <p:handoutMasterIdLst>
    <p:handoutMasterId r:id="rId21"/>
  </p:handoutMasterIdLst>
  <p:sldIdLst>
    <p:sldId id="299" r:id="rId11"/>
    <p:sldId id="350" r:id="rId12"/>
    <p:sldId id="343" r:id="rId13"/>
    <p:sldId id="344" r:id="rId14"/>
    <p:sldId id="345" r:id="rId15"/>
    <p:sldId id="346" r:id="rId16"/>
    <p:sldId id="347" r:id="rId17"/>
    <p:sldId id="348" r:id="rId18"/>
    <p:sldId id="34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50"/>
            <p14:sldId id="343"/>
            <p14:sldId id="344"/>
            <p14:sldId id="345"/>
            <p14:sldId id="346"/>
            <p14:sldId id="347"/>
            <p14:sldId id="348"/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8BF3E-7C5E-112B-F588-7ACB92525755}" v="2" dt="2025-03-12T17:24:13.309"/>
    <p1510:client id="{E45F279C-BACB-4675-85E2-6726E0D80F91}" v="268" dt="2025-03-12T13:24:40.368"/>
    <p1510:client id="{E9D1057D-7CD3-4F03-868D-27D061688D90}" v="188" dt="2025-03-12T17:21:09.699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64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34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6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50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41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66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80362" y="3840163"/>
            <a:ext cx="4634981" cy="747897"/>
          </a:xfrm>
        </p:spPr>
        <p:txBody>
          <a:bodyPr/>
          <a:lstStyle/>
          <a:p>
            <a:r>
              <a:rPr lang="en-IN" b="1" dirty="0"/>
              <a:t>Name:</a:t>
            </a:r>
            <a:r>
              <a:rPr lang="en-IN" dirty="0"/>
              <a:t> </a:t>
            </a:r>
            <a:r>
              <a:rPr lang="en-IN" dirty="0" err="1"/>
              <a:t>Ritam</a:t>
            </a:r>
            <a:r>
              <a:rPr lang="en-IN" dirty="0"/>
              <a:t> </a:t>
            </a:r>
            <a:r>
              <a:rPr lang="en-IN" dirty="0" smtClean="0"/>
              <a:t>Pal</a:t>
            </a:r>
          </a:p>
          <a:p>
            <a:r>
              <a:rPr lang="en-IN" b="1" dirty="0"/>
              <a:t>GitHub:</a:t>
            </a:r>
            <a:r>
              <a:rPr lang="en-IN" dirty="0"/>
              <a:t> </a:t>
            </a:r>
            <a:r>
              <a:rPr lang="en-IN" dirty="0" smtClean="0"/>
              <a:t>RitamPal26</a:t>
            </a:r>
          </a:p>
          <a:p>
            <a:r>
              <a:rPr lang="en-IN" b="1" dirty="0" smtClean="0"/>
              <a:t>College: </a:t>
            </a:r>
            <a:r>
              <a:rPr lang="en-IN" dirty="0" smtClean="0"/>
              <a:t>SRM IST, KTR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79264" y="1666304"/>
            <a:ext cx="4626935" cy="1828193"/>
          </a:xfrm>
        </p:spPr>
        <p:txBody>
          <a:bodyPr/>
          <a:lstStyle/>
          <a:p>
            <a:r>
              <a:rPr lang="en-US" dirty="0"/>
              <a:t>An Efficient Implementation of </a:t>
            </a:r>
            <a:r>
              <a:rPr lang="en-US" dirty="0" err="1"/>
              <a:t>Kociemba's</a:t>
            </a:r>
            <a:r>
              <a:rPr lang="en-US" dirty="0"/>
              <a:t> Two-Phase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4186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/>
              <a:t>The Challenge:</a:t>
            </a:r>
            <a:r>
              <a:rPr lang="en-US" sz="1600" dirty="0"/>
              <a:t> Solving a state space of ~4.3 quintillion possibilities. A direct brute-force search is impossible</a:t>
            </a:r>
            <a:r>
              <a:rPr lang="en-US" sz="1600" dirty="0" smtClean="0"/>
              <a:t>. </a:t>
            </a:r>
          </a:p>
          <a:p>
            <a:pPr marL="0" indent="0" algn="just">
              <a:buNone/>
            </a:pPr>
            <a:endParaRPr lang="en-US" sz="1600" dirty="0"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1600" b="1" dirty="0"/>
              <a:t>Our Problem-Solving Approach:</a:t>
            </a:r>
            <a:r>
              <a:rPr lang="en-US" sz="1600" dirty="0"/>
              <a:t> Divide and Conquer</a:t>
            </a:r>
            <a:r>
              <a:rPr lang="en-US" sz="1600" dirty="0" smtClean="0"/>
              <a:t>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600" dirty="0" smtClean="0">
                <a:cs typeface="Arial" panose="020B0604020202020204" pitchFamily="34" charset="0"/>
              </a:rPr>
              <a:t> </a:t>
            </a:r>
            <a:r>
              <a:rPr lang="en-US" altLang="en-US" sz="1600" dirty="0"/>
              <a:t>We use </a:t>
            </a:r>
            <a:r>
              <a:rPr lang="en-US" altLang="en-US" sz="1600" b="1" dirty="0" err="1"/>
              <a:t>Kociemba's</a:t>
            </a:r>
            <a:r>
              <a:rPr lang="en-US" altLang="en-US" sz="1600" b="1" dirty="0"/>
              <a:t> Two-Phase Algorithm</a:t>
            </a:r>
            <a:r>
              <a:rPr lang="en-US" altLang="en-US" sz="1600" dirty="0"/>
              <a:t> to break the problem into two smaller, manageable steps.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n-US" altLang="en-US" sz="1600" dirty="0"/>
          </a:p>
          <a:p>
            <a:pPr algn="just"/>
            <a:r>
              <a:rPr lang="en-US" sz="1600" dirty="0">
                <a:cs typeface="Arial" panose="020B0604020202020204" pitchFamily="34" charset="0"/>
              </a:rPr>
              <a:t>Phase 1: Reach an intermediate group of states (G1) where pieces are oriented correctly. </a:t>
            </a:r>
            <a:endParaRPr lang="en-US" sz="1600" dirty="0" smtClean="0">
              <a:cs typeface="Arial" panose="020B0604020202020204" pitchFamily="34" charset="0"/>
            </a:endParaRPr>
          </a:p>
          <a:p>
            <a:pPr algn="just"/>
            <a:r>
              <a:rPr lang="en-US" sz="1600" dirty="0" smtClean="0">
                <a:cs typeface="Arial" panose="020B0604020202020204" pitchFamily="34" charset="0"/>
              </a:rPr>
              <a:t>Phase </a:t>
            </a:r>
            <a:r>
              <a:rPr lang="en-US" sz="1600" dirty="0">
                <a:cs typeface="Arial" panose="020B0604020202020204" pitchFamily="34" charset="0"/>
              </a:rPr>
              <a:t>2: Solve the cube from G1 using a restricted set of moves.</a:t>
            </a:r>
            <a:endParaRPr lang="en-US" sz="1600" dirty="0"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Breaking Down the Cube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How we model the cube (Cube.cpp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cube's state is not stored as a visual 3D array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Instead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we use coordinate-based arrays to track the position and orientation of the 8 corners and 12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this structure is efficient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for rapid calculation of state changes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It's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ideal representation for the mathematical operations required by the solving algorithm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forms the core of our Move Engine, enabling fast state prediction after each rotation.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Representing the Cube Digitally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1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Correctly orient all corners and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use an Iterative Deepening A* (IDA*) search, implemented in IDASolver.cpp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(Phase1Heuristic.cpp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make the search smart, we use Pattern Databases (PDBs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are pre-calculated lookup tables that give a very accurate estimate of the minimum moves needed to orient the pieces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the IDA* algorithm to prune billions of bad paths and find a solution quickly.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799" y="297400"/>
            <a:ext cx="1081125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Phase 1: Finding the G1 Subgroup </a:t>
            </a:r>
          </a:p>
        </p:txBody>
      </p:sp>
    </p:spTree>
    <p:extLst>
      <p:ext uri="{BB962C8B-B14F-4D97-AF65-F5344CB8AC3E}">
        <p14:creationId xmlns:p14="http://schemas.microsoft.com/office/powerpoint/2010/main" val="313180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With orientations solved, we now arrange the pieces into their final positions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second IDA* search using a restricted move set (U, D, R2, L2, F2, B2) that keeps the cube inside the G1 group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(Phase2Heuristic.cpp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 a new set of PDBs designed specifically for Phase 2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heuristics estimate the moves needed to solve the permutation of corners and edges.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US" dirty="0"/>
              <a:t>Phase 2: The Final Solution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6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Speed: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Finds near-optimal solutions (averaging 20-21 moves) from any scramble, typically in under one second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While difficult to state formally, the heuristic pruning of IDA* makes it vastly superior to brute-force methods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Space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main memory cost is the size of the Pattern Databases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Our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PDBs are generated offline by PatternDatabase.cpp and stored in corner_pdb.dat (~336 MB). This is a one-time cost for lightning-fast lookups during solving.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Algorithm Efficiency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56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Summary: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successfully implemented an efficient, two-phase Rubik's Cube solver that meets all core design challenges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Creativity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 Design (main.cpp):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program provides a clear, human-readable, step-by-step solution path for any given scramble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Future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Scope (Bonus Areas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Simulation: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current move engine can be hooked into a simple UI (like OpenGL or SFML) to create a "Wow Factor" visual of the cube being solved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design principles (IDA*, heuristics) can be extended to solve larger cubes like the 4x4, though this requires designing new coordinate systems and PDBs.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Conclusion &amp; Bonus Areas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59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Participants are challenged to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design and implement an algorithm that can solve a standard 3x3 Rubik’s Cube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from any scrambled state. The solution must mimic the real-world logic of solving a cube through a sequence of valid moves.</a:t>
            </a:r>
          </a:p>
          <a:p>
            <a:pPr marL="0" indent="0">
              <a:buNone/>
            </a:pP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We’re Looking For :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🔍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050" b="1" dirty="0"/>
              <a:t>Problem-Solving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break down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model the cube’s state and transitions?</a:t>
            </a:r>
          </a:p>
          <a:p>
            <a:pPr>
              <a:buNone/>
            </a:pPr>
            <a:r>
              <a:rPr lang="en-US" sz="1050" b="1" dirty="0"/>
              <a:t>Use of Data Structures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represent the cube internally (e.g., arrays, trees, graphs)?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Use of efficient structures to track states and operations.</a:t>
            </a:r>
          </a:p>
          <a:p>
            <a:pPr>
              <a:buNone/>
            </a:pPr>
            <a:r>
              <a:rPr lang="en-US" sz="1050" b="1" dirty="0"/>
              <a:t>State Prediction Logic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Ability to track and predict cube state after each move.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Design of a move engine to simulate rotations and track permutations.</a:t>
            </a:r>
          </a:p>
          <a:p>
            <a:pPr>
              <a:buNone/>
            </a:pPr>
            <a:r>
              <a:rPr lang="en-US" sz="1050" b="1" dirty="0"/>
              <a:t>Algorithm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fast can your solution reach the solved state?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Complexity (time and space) of your algorithm.</a:t>
            </a:r>
          </a:p>
          <a:p>
            <a:pPr>
              <a:buNone/>
            </a:pPr>
            <a:r>
              <a:rPr lang="en-US" sz="1050" b="1" dirty="0"/>
              <a:t>Bonus Evaluation Areas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Creativity in solution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Visual simulation or cube UI (optional but Wow factor).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Scalability for different cube sizes (2x2, 4x4, etc.) : Optional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r>
              <a:rPr lang="en-US" dirty="0"/>
              <a:t>Solve Rubik’s Cube</a:t>
            </a:r>
          </a:p>
        </p:txBody>
      </p:sp>
      <p:sp>
        <p:nvSpPr>
          <p:cNvPr id="451" name="Text Placeholder 450">
            <a:extLst>
              <a:ext uri="{FF2B5EF4-FFF2-40B4-BE49-F238E27FC236}">
                <a16:creationId xmlns:a16="http://schemas.microsoft.com/office/drawing/2014/main" id="{D8BBC8B1-68C8-BB92-1945-D938B05E8E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It’s Not Just a Puzzle - It’s a Test of Mind, Math, and Moves!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2564A-E71D-6AF5-35D0-0F99226F1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44192F-AC12-6360-F4A9-2BDB7242C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64" y="4505041"/>
            <a:ext cx="4007459" cy="13234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vert="horz" lIns="0" tIns="0" rIns="0" bIns="0" rtlCol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Deliverables: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Working algorithm (code)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Brief walkthrough/presentation of your approach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Output example(s) from your solver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None/>
            </a:pPr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7854306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Props1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71</TotalTime>
  <Words>863</Words>
  <Application>Microsoft Office PowerPoint</Application>
  <PresentationFormat>Widescreen</PresentationFormat>
  <Paragraphs>80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An Efficient Implementation of Kociemba's Two-Phase Algorithm</vt:lpstr>
      <vt:lpstr>Breaking Down the Cube</vt:lpstr>
      <vt:lpstr>Representing the Cube Digitally</vt:lpstr>
      <vt:lpstr>Phase 1: Finding the G1 Subgroup </vt:lpstr>
      <vt:lpstr>Phase 2: The Final Solution</vt:lpstr>
      <vt:lpstr>Algorithm Efficiency</vt:lpstr>
      <vt:lpstr>Conclusion &amp; Bonus Areas</vt:lpstr>
      <vt:lpstr>Solve Rubik’s Cube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Murthy, Ramakrishnan (IND)</dc:creator>
  <cp:keywords>https:/corpid.rtx.com</cp:keywords>
  <dc:description>Mar. 2025</dc:description>
  <cp:lastModifiedBy>KIIT</cp:lastModifiedBy>
  <cp:revision>6</cp:revision>
  <dcterms:created xsi:type="dcterms:W3CDTF">2025-07-11T03:39:18Z</dcterms:created>
  <dcterms:modified xsi:type="dcterms:W3CDTF">2025-08-02T05:24:01Z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